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  <p:sldMasterId id="2147483700" r:id="rId2"/>
  </p:sldMasterIdLst>
  <p:notesMasterIdLst>
    <p:notesMasterId r:id="rId12"/>
  </p:notesMasterIdLst>
  <p:sldIdLst>
    <p:sldId id="256" r:id="rId3"/>
    <p:sldId id="258" r:id="rId4"/>
    <p:sldId id="259" r:id="rId5"/>
    <p:sldId id="280" r:id="rId6"/>
    <p:sldId id="281" r:id="rId7"/>
    <p:sldId id="284" r:id="rId8"/>
    <p:sldId id="283" r:id="rId9"/>
    <p:sldId id="282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BF0A9-02A5-4E3C-9C73-2AF965B6885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01679-EF86-4E5B-8784-D840431CA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01679-EF86-4E5B-8784-D840431CA4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25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ACDD-49A1-4440-9AF2-416BD48E19F4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0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95F3-D25F-43C8-B47B-BA0FF4B9FF5C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4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AA0C-757D-4D03-A5B0-2F3A870319B6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626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EE2-06F6-494A-BEF9-40E815FEE184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8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9386-520C-4CD4-9D34-EFECAD59257B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1720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5486-AEE7-45EF-B33D-1EC92EEFCAFA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93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6E44-204C-4F34-AAFA-7C4C4F0882F9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48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A0B37-2F84-4E21-BD21-E3B758347EB5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64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2988" y="251629"/>
            <a:ext cx="1096602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81123" y="4578943"/>
            <a:ext cx="842975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72B-3222-4C20-9AE1-8DAD47D39BC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803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988" y="196087"/>
            <a:ext cx="10966025" cy="410433"/>
          </a:xfrm>
        </p:spPr>
        <p:txBody>
          <a:bodyPr lIns="0" tIns="0" rIns="0" bIns="0"/>
          <a:lstStyle>
            <a:lvl1pPr>
              <a:defRPr sz="2667" b="1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0494" y="2419772"/>
            <a:ext cx="10491012" cy="492443"/>
          </a:xfrm>
        </p:spPr>
        <p:txBody>
          <a:bodyPr lIns="0" tIns="0" rIns="0" bIns="0"/>
          <a:lstStyle>
            <a:lvl1pPr>
              <a:defRPr sz="3200" b="0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747BE-AEE0-4CE7-AA33-23861A7438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402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108943" y="6435343"/>
            <a:ext cx="1083056" cy="4226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988" y="196087"/>
            <a:ext cx="10966025" cy="410433"/>
          </a:xfrm>
        </p:spPr>
        <p:txBody>
          <a:bodyPr lIns="0" tIns="0" rIns="0" bIns="0"/>
          <a:lstStyle>
            <a:lvl1pPr>
              <a:defRPr sz="2667" b="1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B158-2C81-4AB2-AC06-826B9212DC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52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2508-197C-4CED-BF38-FB76DEE65E38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24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988" y="196087"/>
            <a:ext cx="10966025" cy="410433"/>
          </a:xfrm>
        </p:spPr>
        <p:txBody>
          <a:bodyPr lIns="0" tIns="0" rIns="0" bIns="0"/>
          <a:lstStyle>
            <a:lvl1pPr>
              <a:defRPr sz="2667" b="1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09FD2-1EC3-4928-90D3-04BEECE2677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598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108943" y="6435343"/>
            <a:ext cx="1083056" cy="4226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13B95-5126-4278-BD2D-B018C46E62E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54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C35-1504-4C37-B443-4DE001F0D7CF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4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95B33-3EA4-4A6D-9069-64D4FC79F41B}" type="datetime1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0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F99F3-5553-487C-A6EC-2D7A7ADAD91C}" type="datetime1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CA77-C2C9-43FE-BDC4-3F47E88496CA}" type="datetime1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8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87F4-B1A9-4F0C-B1B6-B919BEF91747}" type="datetime1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3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E125-AF2E-4667-83FF-ABF797E08A76}" type="datetime1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0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D817-1B72-4D76-A734-496D666EBA45}" type="datetime1">
              <a:rPr lang="en-US" smtClean="0"/>
              <a:t>6/4/2019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1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35C7C-CF2E-48EE-AB72-692CCDBE2D18}" type="datetime1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A0443E-33F9-487B-B0ED-999D8A9F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6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2988" y="196087"/>
            <a:ext cx="1096602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0494" y="2419772"/>
            <a:ext cx="1049101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44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30D8B-AF05-45DA-8066-8888725D90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585">
        <a:defRPr>
          <a:latin typeface="+mn-lt"/>
          <a:ea typeface="+mn-ea"/>
          <a:cs typeface="+mn-cs"/>
        </a:defRPr>
      </a:lvl2pPr>
      <a:lvl3pPr marL="1219170">
        <a:defRPr>
          <a:latin typeface="+mn-lt"/>
          <a:ea typeface="+mn-ea"/>
          <a:cs typeface="+mn-cs"/>
        </a:defRPr>
      </a:lvl3pPr>
      <a:lvl4pPr marL="1828754">
        <a:defRPr>
          <a:latin typeface="+mn-lt"/>
          <a:ea typeface="+mn-ea"/>
          <a:cs typeface="+mn-cs"/>
        </a:defRPr>
      </a:lvl4pPr>
      <a:lvl5pPr marL="2438339">
        <a:defRPr>
          <a:latin typeface="+mn-lt"/>
          <a:ea typeface="+mn-ea"/>
          <a:cs typeface="+mn-cs"/>
        </a:defRPr>
      </a:lvl5pPr>
      <a:lvl6pPr marL="3047924">
        <a:defRPr>
          <a:latin typeface="+mn-lt"/>
          <a:ea typeface="+mn-ea"/>
          <a:cs typeface="+mn-cs"/>
        </a:defRPr>
      </a:lvl6pPr>
      <a:lvl7pPr marL="3657509">
        <a:defRPr>
          <a:latin typeface="+mn-lt"/>
          <a:ea typeface="+mn-ea"/>
          <a:cs typeface="+mn-cs"/>
        </a:defRPr>
      </a:lvl7pPr>
      <a:lvl8pPr marL="4267093">
        <a:defRPr>
          <a:latin typeface="+mn-lt"/>
          <a:ea typeface="+mn-ea"/>
          <a:cs typeface="+mn-cs"/>
        </a:defRPr>
      </a:lvl8pPr>
      <a:lvl9pPr marL="487667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585">
        <a:defRPr>
          <a:latin typeface="+mn-lt"/>
          <a:ea typeface="+mn-ea"/>
          <a:cs typeface="+mn-cs"/>
        </a:defRPr>
      </a:lvl2pPr>
      <a:lvl3pPr marL="1219170">
        <a:defRPr>
          <a:latin typeface="+mn-lt"/>
          <a:ea typeface="+mn-ea"/>
          <a:cs typeface="+mn-cs"/>
        </a:defRPr>
      </a:lvl3pPr>
      <a:lvl4pPr marL="1828754">
        <a:defRPr>
          <a:latin typeface="+mn-lt"/>
          <a:ea typeface="+mn-ea"/>
          <a:cs typeface="+mn-cs"/>
        </a:defRPr>
      </a:lvl4pPr>
      <a:lvl5pPr marL="2438339">
        <a:defRPr>
          <a:latin typeface="+mn-lt"/>
          <a:ea typeface="+mn-ea"/>
          <a:cs typeface="+mn-cs"/>
        </a:defRPr>
      </a:lvl5pPr>
      <a:lvl6pPr marL="3047924">
        <a:defRPr>
          <a:latin typeface="+mn-lt"/>
          <a:ea typeface="+mn-ea"/>
          <a:cs typeface="+mn-cs"/>
        </a:defRPr>
      </a:lvl6pPr>
      <a:lvl7pPr marL="3657509">
        <a:defRPr>
          <a:latin typeface="+mn-lt"/>
          <a:ea typeface="+mn-ea"/>
          <a:cs typeface="+mn-cs"/>
        </a:defRPr>
      </a:lvl7pPr>
      <a:lvl8pPr marL="4267093">
        <a:defRPr>
          <a:latin typeface="+mn-lt"/>
          <a:ea typeface="+mn-ea"/>
          <a:cs typeface="+mn-cs"/>
        </a:defRPr>
      </a:lvl8pPr>
      <a:lvl9pPr marL="487667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Ethics Board Process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/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University of Michigan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144933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/>
              <a:t>Understanding </a:t>
            </a:r>
            <a:r>
              <a:rPr lang="en-US" b="1" dirty="0"/>
              <a:t>Society-PSID Collaborative Exchange: ISR </a:t>
            </a:r>
            <a:r>
              <a:rPr lang="en-US" b="1" dirty="0" smtClean="0"/>
              <a:t>Visit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March 13, 2019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 to Cover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392" y="1674556"/>
            <a:ext cx="9232785" cy="3880773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Background: Common Rule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Review Boards at the University of Michigan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Types of Review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Review Process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eResearch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Reporting Adverse Events and Other Reportable Incidents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4388" y="364670"/>
            <a:ext cx="9259993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Background: Common Rule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292100" y="827823"/>
            <a:ext cx="112903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Rule is the Federal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for the Protection of Human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Subjects: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shared regulations governing human subjects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Originally issued in 1974 as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 of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Code of Federal Regulations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(CFR)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CFR: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Is an administrative law that governs research with human subjects and codifies the ethical principles of the Belmont Report</a:t>
            </a:r>
          </a:p>
          <a:p>
            <a:pPr lvl="1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defines what constitutes “research” and defines “human subject”</a:t>
            </a:r>
          </a:p>
          <a:p>
            <a:pPr>
              <a:buClr>
                <a:srgbClr val="002060"/>
              </a:buClr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Common Rule was adopted in 1991 by 15 agencies &amp; federal departments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Currently adopted by 18 federal agencies and departments, but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Food &amp; Drug Administration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Common Rule provides guidelines for the ethics boards, including informed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consent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707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288" y="0"/>
            <a:ext cx="11198012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Ethics Board: Institutional Review Boards (IRB)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987" y="1499278"/>
            <a:ext cx="10394527" cy="4801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Two IRBs at University of Michigan: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IRB-MED 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Health Sciences &amp; Behavioral Sciences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All human subjects research should be “on record” at the UM IRB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Type of review required depends on study population and study design; exemption rules recently updated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2800" spc="-7" dirty="0" smtClean="0">
                <a:solidFill>
                  <a:prstClr val="black"/>
                </a:solidFill>
                <a:latin typeface="Arial"/>
                <a:cs typeface="Arial"/>
              </a:rPr>
              <a:t>Multi-site studies have one “IRB of record” that approves the full study protocol; but every site should have an IRB application on record at their institution</a:t>
            </a:r>
          </a:p>
          <a:p>
            <a:pPr marL="16932" marR="307331">
              <a:buClr>
                <a:srgbClr val="00447B"/>
              </a:buClr>
              <a:tabLst>
                <a:tab pos="473275" algn="l"/>
                <a:tab pos="474121" algn="l"/>
              </a:tabLst>
            </a:pP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73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4388" y="364670"/>
            <a:ext cx="9259993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IRB Records &amp; Review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987" y="1499278"/>
            <a:ext cx="10394527" cy="4924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2" marR="307331">
              <a:buClr>
                <a:srgbClr val="00447B"/>
              </a:buClr>
              <a:tabLst>
                <a:tab pos="473275" algn="l"/>
                <a:tab pos="474121" algn="l"/>
              </a:tabLst>
            </a:pPr>
            <a:r>
              <a:rPr lang="en-US" sz="3200" b="1" spc="-7" dirty="0" smtClean="0">
                <a:solidFill>
                  <a:prstClr val="black"/>
                </a:solidFill>
                <a:latin typeface="Arial"/>
                <a:cs typeface="Arial"/>
              </a:rPr>
              <a:t>IRB record &amp; review required for: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Study Initiation 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Amendments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Scheduled Continuing Review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Termination Report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endParaRPr lang="en-US" sz="3200" spc="-7" dirty="0" smtClean="0">
              <a:solidFill>
                <a:prstClr val="black"/>
              </a:solidFill>
              <a:latin typeface="Arial"/>
              <a:cs typeface="Arial"/>
            </a:endParaRPr>
          </a:p>
          <a:p>
            <a:pPr marL="16932" marR="307331">
              <a:buClr>
                <a:srgbClr val="00447B"/>
              </a:buClr>
              <a:tabLst>
                <a:tab pos="473275" algn="l"/>
                <a:tab pos="474121" algn="l"/>
              </a:tabLst>
            </a:pPr>
            <a:r>
              <a:rPr lang="en-US" sz="3200" b="1" spc="-7" dirty="0" smtClean="0">
                <a:solidFill>
                  <a:prstClr val="black"/>
                </a:solidFill>
                <a:latin typeface="Arial"/>
                <a:cs typeface="Arial"/>
              </a:rPr>
              <a:t>Review types:</a:t>
            </a:r>
          </a:p>
          <a:p>
            <a:pPr marL="474132" marR="307331" indent="-457200"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Exempt</a:t>
            </a:r>
          </a:p>
          <a:p>
            <a:pPr marL="474132" marR="307331" indent="-457200"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Expedited</a:t>
            </a:r>
          </a:p>
          <a:p>
            <a:pPr marL="474132" marR="307331" indent="-457200"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Full board (Maize/Blue boards)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16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4388" y="364670"/>
            <a:ext cx="9259993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IRB Process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388" y="1321478"/>
            <a:ext cx="11388512" cy="63248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Open a new study in electronic system (</a:t>
            </a:r>
            <a:r>
              <a:rPr lang="en-US" sz="2000" spc="-7" dirty="0" err="1" smtClean="0">
                <a:solidFill>
                  <a:prstClr val="black"/>
                </a:solidFill>
                <a:latin typeface="Arial"/>
                <a:cs typeface="Arial"/>
              </a:rPr>
              <a:t>eResearch</a:t>
            </a: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)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Principal Investigator and Study Staff on record must have completed mandatory on-line ethics training.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Main application includes sections on:</a:t>
            </a:r>
          </a:p>
          <a:p>
            <a:pPr marL="988482" marR="307331" lvl="1" indent="-514350">
              <a:spcBef>
                <a:spcPts val="600"/>
              </a:spcBef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General Study Information		</a:t>
            </a:r>
          </a:p>
          <a:p>
            <a:pPr marL="988482" marR="307331" lvl="1" indent="-514350">
              <a:spcBef>
                <a:spcPts val="600"/>
              </a:spcBef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Support/Sponsor Information</a:t>
            </a:r>
          </a:p>
          <a:p>
            <a:pPr marL="988482" marR="307331" lvl="1" indent="-514350">
              <a:spcBef>
                <a:spcPts val="600"/>
              </a:spcBef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UM Study Functions</a:t>
            </a:r>
          </a:p>
          <a:p>
            <a:pPr marL="988482" marR="307331" lvl="1" indent="-514350">
              <a:spcBef>
                <a:spcPts val="600"/>
              </a:spcBef>
              <a:buClr>
                <a:srgbClr val="00447B"/>
              </a:buClr>
              <a:buFont typeface="Arial" panose="020B0604020202020204" pitchFamily="34" charset="0"/>
              <a:buChar char="•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Requesting Review by Non-UM IRB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Font typeface="+mj-lt"/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Study is assigned a primary reviewer and administrative reviewer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Font typeface="+mj-lt"/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Once the form is complete, automated review of all fields to detect any errors or missing information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Font typeface="+mj-lt"/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Must be submitted to the IRB by the Principal Investigator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Font typeface="+mj-lt"/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Any study team member can submit correspondence to communicate with the IRB</a:t>
            </a:r>
          </a:p>
          <a:p>
            <a:pPr marL="531282" marR="307331" indent="-514350">
              <a:spcBef>
                <a:spcPts val="600"/>
              </a:spcBef>
              <a:buClr>
                <a:srgbClr val="00447B"/>
              </a:buClr>
              <a:buFont typeface="+mj-lt"/>
              <a:buAutoNum type="arabicPeriod"/>
              <a:tabLst>
                <a:tab pos="473275" algn="l"/>
                <a:tab pos="474121" algn="l"/>
              </a:tabLst>
            </a:pPr>
            <a:r>
              <a:rPr lang="en-US" sz="2000" spc="-7" dirty="0" smtClean="0">
                <a:solidFill>
                  <a:prstClr val="black"/>
                </a:solidFill>
                <a:latin typeface="Arial"/>
                <a:cs typeface="Arial"/>
              </a:rPr>
              <a:t>Expedited studies: administrative review; Full board review required for studies with methods representing potential harm or injury beyond that encountered in everyday life.</a:t>
            </a:r>
          </a:p>
          <a:p>
            <a:pPr marL="988482" marR="307331" lvl="1" indent="-514350">
              <a:buClr>
                <a:srgbClr val="00447B"/>
              </a:buClr>
              <a:buAutoNum type="arabicPeriod"/>
              <a:tabLst>
                <a:tab pos="473275" algn="l"/>
                <a:tab pos="474121" algn="l"/>
              </a:tabLst>
            </a:pPr>
            <a:endParaRPr lang="en-US" sz="2400" spc="-7" dirty="0" smtClean="0">
              <a:solidFill>
                <a:prstClr val="black"/>
              </a:solidFill>
              <a:latin typeface="Arial"/>
              <a:cs typeface="Arial"/>
            </a:endParaRPr>
          </a:p>
          <a:p>
            <a:pPr marL="531282" marR="307331" indent="-514350">
              <a:buClr>
                <a:srgbClr val="00447B"/>
              </a:buClr>
              <a:buAutoNum type="arabicPeriod"/>
              <a:tabLst>
                <a:tab pos="473275" algn="l"/>
                <a:tab pos="474121" algn="l"/>
              </a:tabLst>
            </a:pP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4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4388" y="364670"/>
            <a:ext cx="9259993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eResearch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987" y="1499278"/>
            <a:ext cx="10394527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Online system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Information entered for each study 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Can invite study team members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Storage location of all approved materials and protocols, and official approval letters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Ability to track status of application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Ability to post correspondence to IRB staff and study team members</a:t>
            </a:r>
          </a:p>
          <a:p>
            <a:pPr marL="474121" marR="30733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Can print full IRB record or amendment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9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19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912">
            <a:solidFill>
              <a:srgbClr val="00447B"/>
            </a:solidFill>
          </a:ln>
        </p:spPr>
        <p:txBody>
          <a:bodyPr wrap="square" lIns="0" tIns="0" rIns="0" bIns="0" rtlCol="0"/>
          <a:lstStyle/>
          <a:p>
            <a:endParaRPr sz="2400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1688" y="128134"/>
            <a:ext cx="11210712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3"/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Adverse Events and </a:t>
            </a:r>
            <a:b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spc="-7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Reportable Incidents or Occurrences </a:t>
            </a:r>
            <a:endParaRPr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987" y="1499278"/>
            <a:ext cx="11159913" cy="54168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932" marR="307331">
              <a:buClr>
                <a:srgbClr val="00447B"/>
              </a:buClr>
              <a:tabLst>
                <a:tab pos="473275" algn="l"/>
                <a:tab pos="474121" algn="l"/>
              </a:tabLst>
            </a:pPr>
            <a:r>
              <a:rPr lang="en-US" sz="3200" b="1" spc="-7" dirty="0" smtClean="0">
                <a:solidFill>
                  <a:prstClr val="black"/>
                </a:solidFill>
                <a:latin typeface="Arial"/>
                <a:cs typeface="Arial"/>
              </a:rPr>
              <a:t>Adverse Events (AE)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Rare in survey research</a:t>
            </a:r>
          </a:p>
          <a:p>
            <a:pPr marL="474132" marR="307331" lvl="1">
              <a:buClr>
                <a:srgbClr val="00447B"/>
              </a:buClr>
              <a:tabLst>
                <a:tab pos="473275" algn="l"/>
                <a:tab pos="474121" algn="l"/>
              </a:tabLst>
            </a:pPr>
            <a:endParaRPr lang="en-US" sz="3200" spc="-7" dirty="0" smtClean="0">
              <a:solidFill>
                <a:prstClr val="black"/>
              </a:solidFill>
              <a:latin typeface="Arial"/>
              <a:cs typeface="Arial"/>
            </a:endParaRPr>
          </a:p>
          <a:p>
            <a:pPr marL="16932" marR="307331">
              <a:buClr>
                <a:srgbClr val="00447B"/>
              </a:buClr>
              <a:tabLst>
                <a:tab pos="473275" algn="l"/>
                <a:tab pos="474121" algn="l"/>
              </a:tabLst>
            </a:pPr>
            <a:r>
              <a:rPr lang="en-US" sz="3200" b="1" spc="-7" dirty="0" smtClean="0">
                <a:solidFill>
                  <a:prstClr val="black"/>
                </a:solidFill>
                <a:latin typeface="Arial"/>
                <a:cs typeface="Arial"/>
              </a:rPr>
              <a:t>Other Reportable Incidents &amp; Occurrences (ORIO)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Protocol deviations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>
                <a:solidFill>
                  <a:prstClr val="black"/>
                </a:solidFill>
                <a:latin typeface="Arial"/>
                <a:cs typeface="Arial"/>
              </a:rPr>
              <a:t>Examples: consent not obtained, stolen laptop, lost </a:t>
            </a: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study phone</a:t>
            </a:r>
            <a:endParaRPr lang="en-US" sz="3200" spc="-7" dirty="0">
              <a:solidFill>
                <a:prstClr val="black"/>
              </a:solidFill>
              <a:latin typeface="Arial"/>
              <a:cs typeface="Arial"/>
            </a:endParaRP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r>
              <a:rPr lang="en-US" sz="3200" spc="-7" dirty="0">
                <a:solidFill>
                  <a:prstClr val="black"/>
                </a:solidFill>
                <a:latin typeface="Arial"/>
                <a:cs typeface="Arial"/>
              </a:rPr>
              <a:t>Report the incident, any data at risk, what has been done to resolve the issue </a:t>
            </a:r>
            <a:r>
              <a:rPr lang="en-US" sz="3200" spc="-7" dirty="0" smtClean="0">
                <a:solidFill>
                  <a:prstClr val="black"/>
                </a:solidFill>
                <a:latin typeface="Arial"/>
                <a:cs typeface="Arial"/>
              </a:rPr>
              <a:t>and to </a:t>
            </a:r>
            <a:r>
              <a:rPr lang="en-US" sz="3200" spc="-7" dirty="0">
                <a:solidFill>
                  <a:prstClr val="black"/>
                </a:solidFill>
                <a:latin typeface="Arial"/>
                <a:cs typeface="Arial"/>
              </a:rPr>
              <a:t>prevent it’s occurrence in the future</a:t>
            </a:r>
          </a:p>
          <a:p>
            <a:pPr marL="931321" marR="307331" lvl="1" indent="-457189">
              <a:buClr>
                <a:srgbClr val="00447B"/>
              </a:buClr>
              <a:buFont typeface="Wingdings"/>
              <a:buChar char=""/>
              <a:tabLst>
                <a:tab pos="473275" algn="l"/>
                <a:tab pos="474121" algn="l"/>
              </a:tabLst>
            </a:pP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4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589"/>
            <a:ext cx="8596668" cy="5785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Discussion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Questions</a:t>
            </a:r>
          </a:p>
          <a:p>
            <a:pPr marL="0" indent="0" algn="ctr">
              <a:buNone/>
            </a:pPr>
            <a:endParaRPr lang="en-US" sz="36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Thank you!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443E-33F9-487B-B0ED-999D8A9FCE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3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1083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</TotalTime>
  <Words>433</Words>
  <Application>Microsoft Office PowerPoint</Application>
  <PresentationFormat>Widescreen</PresentationFormat>
  <Paragraphs>86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Wingdings 3</vt:lpstr>
      <vt:lpstr>Facet</vt:lpstr>
      <vt:lpstr>1_Office Theme</vt:lpstr>
      <vt:lpstr>Ethics Board Process  University of Michigan</vt:lpstr>
      <vt:lpstr>Topics to Cover</vt:lpstr>
      <vt:lpstr>Background: Common Rule</vt:lpstr>
      <vt:lpstr>Ethics Board: Institutional Review Boards (IRB)</vt:lpstr>
      <vt:lpstr>Types of IRB Records &amp; Review</vt:lpstr>
      <vt:lpstr>IRB Process</vt:lpstr>
      <vt:lpstr>eResearch</vt:lpstr>
      <vt:lpstr>Reporting Adverse Events and  Other Reportable Incidents or Occurrences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Returning Individual Research Results to Participants</dc:title>
  <dc:creator>Heidi Guyer</dc:creator>
  <cp:lastModifiedBy>Amanda Sonnega</cp:lastModifiedBy>
  <cp:revision>29</cp:revision>
  <dcterms:created xsi:type="dcterms:W3CDTF">2018-10-31T16:06:07Z</dcterms:created>
  <dcterms:modified xsi:type="dcterms:W3CDTF">2019-06-04T19:52:19Z</dcterms:modified>
</cp:coreProperties>
</file>